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5A45-8880-4AB9-A997-C28F73285A7A}" type="datetimeFigureOut">
              <a:rPr lang="th-TH" smtClean="0"/>
              <a:t>05/11/61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8011-6BB0-4330-B2BC-44E1F612D0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14988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5A45-8880-4AB9-A997-C28F73285A7A}" type="datetimeFigureOut">
              <a:rPr lang="th-TH" smtClean="0"/>
              <a:t>05/11/61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8011-6BB0-4330-B2BC-44E1F612D0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0524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5A45-8880-4AB9-A997-C28F73285A7A}" type="datetimeFigureOut">
              <a:rPr lang="th-TH" smtClean="0"/>
              <a:t>05/11/61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8011-6BB0-4330-B2BC-44E1F612D0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18078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5A45-8880-4AB9-A997-C28F73285A7A}" type="datetimeFigureOut">
              <a:rPr lang="th-TH" smtClean="0"/>
              <a:t>05/11/61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8011-6BB0-4330-B2BC-44E1F612D0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87409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5A45-8880-4AB9-A997-C28F73285A7A}" type="datetimeFigureOut">
              <a:rPr lang="th-TH" smtClean="0"/>
              <a:t>05/11/61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8011-6BB0-4330-B2BC-44E1F612D0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51047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5A45-8880-4AB9-A997-C28F73285A7A}" type="datetimeFigureOut">
              <a:rPr lang="th-TH" smtClean="0"/>
              <a:t>05/11/61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8011-6BB0-4330-B2BC-44E1F612D0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55136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5A45-8880-4AB9-A997-C28F73285A7A}" type="datetimeFigureOut">
              <a:rPr lang="th-TH" smtClean="0"/>
              <a:t>05/11/61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8011-6BB0-4330-B2BC-44E1F612D0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23352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5A45-8880-4AB9-A997-C28F73285A7A}" type="datetimeFigureOut">
              <a:rPr lang="th-TH" smtClean="0"/>
              <a:t>05/11/61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8011-6BB0-4330-B2BC-44E1F612D0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41891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5A45-8880-4AB9-A997-C28F73285A7A}" type="datetimeFigureOut">
              <a:rPr lang="th-TH" smtClean="0"/>
              <a:t>05/11/61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8011-6BB0-4330-B2BC-44E1F612D0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71644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5A45-8880-4AB9-A997-C28F73285A7A}" type="datetimeFigureOut">
              <a:rPr lang="th-TH" smtClean="0"/>
              <a:t>05/11/61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8011-6BB0-4330-B2BC-44E1F612D0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33285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5A45-8880-4AB9-A997-C28F73285A7A}" type="datetimeFigureOut">
              <a:rPr lang="th-TH" smtClean="0"/>
              <a:t>05/11/61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8011-6BB0-4330-B2BC-44E1F612D0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87518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F5A45-8880-4AB9-A997-C28F73285A7A}" type="datetimeFigureOut">
              <a:rPr lang="th-TH" smtClean="0"/>
              <a:t>05/11/61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28011-6BB0-4330-B2BC-44E1F612D0E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89263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539552" y="1437037"/>
            <a:ext cx="4968552" cy="2808311"/>
            <a:chOff x="3233925" y="1700809"/>
            <a:chExt cx="4968552" cy="2808311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3233925" y="1700809"/>
              <a:ext cx="4968552" cy="2808311"/>
              <a:chOff x="2626355" y="1392948"/>
              <a:chExt cx="6243068" cy="2690970"/>
            </a:xfrm>
          </p:grpSpPr>
          <p:grpSp>
            <p:nvGrpSpPr>
              <p:cNvPr id="13" name="Group 4"/>
              <p:cNvGrpSpPr>
                <a:grpSpLocks/>
              </p:cNvGrpSpPr>
              <p:nvPr/>
            </p:nvGrpSpPr>
            <p:grpSpPr bwMode="auto">
              <a:xfrm>
                <a:off x="2626355" y="1392948"/>
                <a:ext cx="6243068" cy="2690970"/>
                <a:chOff x="185179" y="839484"/>
                <a:chExt cx="7871546" cy="3433320"/>
              </a:xfrm>
            </p:grpSpPr>
            <p:pic>
              <p:nvPicPr>
                <p:cNvPr id="15" name="Picture 3" descr="D:\งานเขตบริการสุขภาพที่ 8\Clip arts\แผนที่เขตบริการสุขภาพที่ 8_แยกรายจังหวัด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5179" y="839484"/>
                  <a:ext cx="7871546" cy="34333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" name="Rectangle 6"/>
                <p:cNvSpPr>
                  <a:spLocks noChangeArrowheads="1"/>
                </p:cNvSpPr>
                <p:nvPr/>
              </p:nvSpPr>
              <p:spPr bwMode="auto">
                <a:xfrm>
                  <a:off x="1120375" y="2700071"/>
                  <a:ext cx="947347" cy="1646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th-TH" altLang="th-TH" sz="1100" dirty="0">
                      <a:latin typeface="Tahoma" pitchFamily="34" charset="0"/>
                      <a:cs typeface="Tahoma" pitchFamily="34" charset="0"/>
                    </a:rPr>
                    <a:t>เลย</a:t>
                  </a:r>
                  <a:endParaRPr lang="en-US" altLang="th-TH" sz="1100" dirty="0">
                    <a:latin typeface="Tahoma" pitchFamily="34" charset="0"/>
                    <a:cs typeface="Tahoma" pitchFamily="34" charset="0"/>
                  </a:endParaRPr>
                </a:p>
              </p:txBody>
            </p:sp>
            <p:sp>
              <p:nvSpPr>
                <p:cNvPr id="17" name="Rectangle 7"/>
                <p:cNvSpPr>
                  <a:spLocks noChangeArrowheads="1"/>
                </p:cNvSpPr>
                <p:nvPr/>
              </p:nvSpPr>
              <p:spPr bwMode="auto">
                <a:xfrm>
                  <a:off x="1980994" y="3574180"/>
                  <a:ext cx="2139958" cy="260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th-TH" altLang="th-TH" sz="1100" dirty="0">
                      <a:latin typeface="Tahoma" pitchFamily="34" charset="0"/>
                      <a:cs typeface="Tahoma" pitchFamily="34" charset="0"/>
                    </a:rPr>
                    <a:t>หนองบัวลำภู</a:t>
                  </a:r>
                  <a:endParaRPr lang="en-US" altLang="th-TH" sz="1100" dirty="0">
                    <a:latin typeface="Tahoma" pitchFamily="34" charset="0"/>
                    <a:cs typeface="Tahoma" pitchFamily="34" charset="0"/>
                  </a:endParaRPr>
                </a:p>
              </p:txBody>
            </p:sp>
            <p:sp>
              <p:nvSpPr>
                <p:cNvPr id="18" name="Rectangle 8"/>
                <p:cNvSpPr>
                  <a:spLocks noChangeArrowheads="1"/>
                </p:cNvSpPr>
                <p:nvPr/>
              </p:nvSpPr>
              <p:spPr bwMode="auto">
                <a:xfrm>
                  <a:off x="4093473" y="3360131"/>
                  <a:ext cx="1167562" cy="20695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th-TH" altLang="th-TH" sz="1100" dirty="0" smtClean="0">
                      <a:latin typeface="Tahoma" pitchFamily="34" charset="0"/>
                      <a:cs typeface="Tahoma" pitchFamily="34" charset="0"/>
                    </a:rPr>
                    <a:t>รพ.อุดรธานี</a:t>
                  </a:r>
                  <a:endParaRPr lang="en-US" altLang="th-TH" sz="1100" dirty="0">
                    <a:latin typeface="Tahoma" pitchFamily="34" charset="0"/>
                    <a:cs typeface="Tahoma" pitchFamily="34" charset="0"/>
                  </a:endParaRPr>
                </a:p>
              </p:txBody>
            </p:sp>
            <p:sp>
              <p:nvSpPr>
                <p:cNvPr id="19" name="Rectangle 10"/>
                <p:cNvSpPr>
                  <a:spLocks noChangeArrowheads="1"/>
                </p:cNvSpPr>
                <p:nvPr/>
              </p:nvSpPr>
              <p:spPr bwMode="auto">
                <a:xfrm>
                  <a:off x="6494678" y="2425964"/>
                  <a:ext cx="1139492" cy="260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th-TH" altLang="th-TH" sz="1100" dirty="0">
                      <a:solidFill>
                        <a:schemeClr val="bg1"/>
                      </a:solidFill>
                      <a:latin typeface="Tahoma" pitchFamily="34" charset="0"/>
                      <a:cs typeface="Tahoma" pitchFamily="34" charset="0"/>
                    </a:rPr>
                    <a:t>นครพนม</a:t>
                  </a:r>
                  <a:endParaRPr lang="en-US" altLang="th-TH" sz="1100" dirty="0">
                    <a:solidFill>
                      <a:schemeClr val="bg1"/>
                    </a:solidFill>
                    <a:latin typeface="Tahoma" pitchFamily="34" charset="0"/>
                    <a:cs typeface="Tahoma" pitchFamily="34" charset="0"/>
                  </a:endParaRPr>
                </a:p>
              </p:txBody>
            </p:sp>
            <p:sp>
              <p:nvSpPr>
                <p:cNvPr id="20" name="Rectangle 11"/>
                <p:cNvSpPr>
                  <a:spLocks noChangeArrowheads="1"/>
                </p:cNvSpPr>
                <p:nvPr/>
              </p:nvSpPr>
              <p:spPr bwMode="auto">
                <a:xfrm>
                  <a:off x="5214335" y="1325049"/>
                  <a:ext cx="1008717" cy="2295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th-TH" altLang="th-TH" sz="1100" dirty="0">
                      <a:latin typeface="Tahoma" pitchFamily="34" charset="0"/>
                      <a:cs typeface="Tahoma" pitchFamily="34" charset="0"/>
                    </a:rPr>
                    <a:t>บึงกาฬ</a:t>
                  </a:r>
                  <a:endParaRPr lang="en-US" altLang="th-TH" sz="1100" dirty="0">
                    <a:latin typeface="Tahoma" pitchFamily="34" charset="0"/>
                    <a:cs typeface="Tahoma" pitchFamily="34" charset="0"/>
                  </a:endParaRPr>
                </a:p>
              </p:txBody>
            </p:sp>
            <p:sp>
              <p:nvSpPr>
                <p:cNvPr id="21" name="Rectangle 12"/>
                <p:cNvSpPr>
                  <a:spLocks noChangeArrowheads="1"/>
                </p:cNvSpPr>
                <p:nvPr/>
              </p:nvSpPr>
              <p:spPr bwMode="auto">
                <a:xfrm>
                  <a:off x="3989032" y="1806951"/>
                  <a:ext cx="1470474" cy="2295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th-TH" altLang="th-TH" sz="1100">
                      <a:latin typeface="Tahoma" pitchFamily="34" charset="0"/>
                      <a:cs typeface="Tahoma" pitchFamily="34" charset="0"/>
                    </a:rPr>
                    <a:t>หนองคาย</a:t>
                  </a:r>
                  <a:endParaRPr lang="en-US" altLang="th-TH" sz="1100">
                    <a:latin typeface="Tahoma" pitchFamily="34" charset="0"/>
                    <a:cs typeface="Tahoma" pitchFamily="34" charset="0"/>
                  </a:endParaRPr>
                </a:p>
              </p:txBody>
            </p:sp>
          </p:grpSp>
          <p:sp>
            <p:nvSpPr>
              <p:cNvPr id="14" name="Rectangle 64"/>
              <p:cNvSpPr>
                <a:spLocks noChangeArrowheads="1"/>
              </p:cNvSpPr>
              <p:nvPr/>
            </p:nvSpPr>
            <p:spPr bwMode="auto">
              <a:xfrm>
                <a:off x="6652110" y="2840463"/>
                <a:ext cx="762993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th-TH" altLang="th-TH" sz="1100" dirty="0">
                    <a:latin typeface="Tahoma" pitchFamily="34" charset="0"/>
                    <a:cs typeface="Tahoma" pitchFamily="34" charset="0"/>
                  </a:rPr>
                  <a:t>สกลนคร</a:t>
                </a:r>
                <a:endParaRPr lang="en-US" altLang="th-TH" sz="1100" dirty="0">
                  <a:latin typeface="Tahoma" pitchFamily="34" charset="0"/>
                  <a:cs typeface="Tahoma" pitchFamily="34" charset="0"/>
                </a:endParaRPr>
              </a:p>
            </p:txBody>
          </p:sp>
        </p:grpSp>
        <p:pic>
          <p:nvPicPr>
            <p:cNvPr id="22" name="Picture 4" descr="C:\Users\Samaleo\Desktop\ประชุมคณะกรรมการเขตสุขภาพที่ 8 ครั้งที่ 2_2558\รูปประกอบ\hospital-illustration-5861389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1856" y="2873529"/>
              <a:ext cx="942975" cy="852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4" descr="C:\Users\Samaleo\Desktop\ประชุมคณะกรรมการเขตสุขภาพที่ 8 ครั้งที่ 2_2558\รูปประกอบ\hospital-illustration-5861389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6478" y="3208753"/>
              <a:ext cx="806293" cy="728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WordArt 3"/>
          <p:cNvSpPr>
            <a:spLocks noChangeArrowheads="1" noChangeShapeType="1" noTextEdit="1"/>
          </p:cNvSpPr>
          <p:nvPr/>
        </p:nvSpPr>
        <p:spPr bwMode="auto">
          <a:xfrm>
            <a:off x="927156" y="307609"/>
            <a:ext cx="7029220" cy="673119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436"/>
              </a:avLst>
            </a:prstTxWarp>
          </a:bodyPr>
          <a:lstStyle/>
          <a:p>
            <a:r>
              <a:rPr lang="en-US" sz="6000" b="1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Tahoma"/>
                <a:ea typeface="Tahoma"/>
                <a:cs typeface="Tahoma"/>
              </a:rPr>
              <a:t>Excellence  </a:t>
            </a:r>
            <a:r>
              <a:rPr lang="th-TH" sz="6000" b="1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Tahoma"/>
                <a:ea typeface="Tahoma"/>
                <a:cs typeface="Tahoma"/>
              </a:rPr>
              <a:t>สาขาโรคหัวใจ</a:t>
            </a:r>
            <a:endParaRPr lang="th-TH" sz="6000" b="1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Tahoma"/>
              <a:ea typeface="Tahoma"/>
              <a:cs typeface="Tahoma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665984" y="4291034"/>
            <a:ext cx="2583786" cy="2180373"/>
            <a:chOff x="277831" y="4068608"/>
            <a:chExt cx="2583786" cy="2468405"/>
          </a:xfrm>
        </p:grpSpPr>
        <p:sp>
          <p:nvSpPr>
            <p:cNvPr id="24" name="Rounded Rectangular Callout 23"/>
            <p:cNvSpPr/>
            <p:nvPr/>
          </p:nvSpPr>
          <p:spPr>
            <a:xfrm>
              <a:off x="277831" y="4068608"/>
              <a:ext cx="2583786" cy="2468405"/>
            </a:xfrm>
            <a:prstGeom prst="wedgeRoundRectCallout">
              <a:avLst>
                <a:gd name="adj1" fmla="val 56118"/>
                <a:gd name="adj2" fmla="val -74118"/>
                <a:gd name="adj3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noFill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000" dirty="0">
                <a:latin typeface="TH SarabunPSK" panose="020B0500040200020003" pitchFamily="34" charset="-34"/>
                <a:cs typeface="TH SarabunPSK" panose="020B0500040200020003" pitchFamily="34" charset="-34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1836" y="4271758"/>
              <a:ext cx="2367956" cy="18158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th-TH" sz="1600" b="1" dirty="0" smtClean="0">
                  <a:latin typeface="Calibri"/>
                  <a:cs typeface="TH SarabunPSK" panose="020B0500040200020003" pitchFamily="34" charset="-34"/>
                </a:rPr>
                <a:t>• </a:t>
              </a:r>
              <a:r>
                <a:rPr lang="th-TH" sz="1600" b="1" dirty="0" smtClean="0">
                  <a:latin typeface="TH SarabunPSK" panose="020B0500040200020003" pitchFamily="34" charset="-34"/>
                  <a:cs typeface="TH SarabunPSK" panose="020B0500040200020003" pitchFamily="34" charset="-34"/>
                </a:rPr>
                <a:t>รักษาโรคหัวใจเด็ก</a:t>
              </a:r>
            </a:p>
            <a:p>
              <a:r>
                <a:rPr lang="th-TH" sz="1600" b="1" dirty="0">
                  <a:cs typeface="TH SarabunPSK" panose="020B0500040200020003" pitchFamily="34" charset="-34"/>
                </a:rPr>
                <a:t>• </a:t>
              </a:r>
              <a:r>
                <a:rPr lang="th-TH" sz="1600" b="1" dirty="0" smtClean="0">
                  <a:latin typeface="TH SarabunPSK" panose="020B0500040200020003" pitchFamily="34" charset="-34"/>
                  <a:cs typeface="TH SarabunPSK" panose="020B0500040200020003" pitchFamily="34" charset="-34"/>
                </a:rPr>
                <a:t>ผ่าตัดหัวใจเด็ก</a:t>
              </a:r>
            </a:p>
            <a:p>
              <a:r>
                <a:rPr lang="th-TH" sz="1600" b="1" dirty="0">
                  <a:cs typeface="TH SarabunPSK" panose="020B0500040200020003" pitchFamily="34" charset="-34"/>
                </a:rPr>
                <a:t>• </a:t>
              </a:r>
              <a:r>
                <a:rPr lang="th-TH" sz="1600" b="1" dirty="0" smtClean="0">
                  <a:latin typeface="TH SarabunPSK" panose="020B0500040200020003" pitchFamily="34" charset="-34"/>
                  <a:cs typeface="TH SarabunPSK" panose="020B0500040200020003" pitchFamily="34" charset="-34"/>
                </a:rPr>
                <a:t>ตรวจรักษากระแสไฟฟ้าหัวใจ</a:t>
              </a:r>
              <a:endParaRPr lang="en-US" sz="1600" b="1" dirty="0" smtClean="0">
                <a:latin typeface="TH SarabunPSK" panose="020B0500040200020003" pitchFamily="34" charset="-34"/>
                <a:cs typeface="TH SarabunPSK" panose="020B0500040200020003" pitchFamily="34" charset="-34"/>
              </a:endParaRPr>
            </a:p>
            <a:p>
              <a:r>
                <a:rPr lang="th-TH" sz="1600" b="1" dirty="0">
                  <a:cs typeface="TH SarabunPSK" panose="020B0500040200020003" pitchFamily="34" charset="-34"/>
                </a:rPr>
                <a:t>• </a:t>
              </a:r>
              <a:r>
                <a:rPr lang="th-TH" sz="1600" b="1" dirty="0" smtClean="0">
                  <a:latin typeface="TH SarabunPSK" panose="020B0500040200020003" pitchFamily="34" charset="-34"/>
                  <a:cs typeface="TH SarabunPSK" panose="020B0500040200020003" pitchFamily="34" charset="-34"/>
                </a:rPr>
                <a:t>เป็นแม่ข่ายและศูนย์รับผู้ป่วยซับซ้อน</a:t>
              </a:r>
            </a:p>
            <a:p>
              <a:r>
                <a:rPr lang="th-TH" sz="1600" b="1" dirty="0">
                  <a:cs typeface="TH SarabunPSK" panose="020B0500040200020003" pitchFamily="34" charset="-34"/>
                </a:rPr>
                <a:t>• </a:t>
              </a:r>
              <a:r>
                <a:rPr lang="th-TH" sz="1600" b="1" dirty="0" smtClean="0">
                  <a:latin typeface="TH SarabunPSK" panose="020B0500040200020003" pitchFamily="34" charset="-34"/>
                  <a:cs typeface="TH SarabunPSK" panose="020B0500040200020003" pitchFamily="34" charset="-34"/>
                </a:rPr>
                <a:t>เป็นสถาบันหลักฝึกอบรมทุกสาขา</a:t>
              </a:r>
            </a:p>
            <a:p>
              <a:r>
                <a:rPr lang="th-TH" sz="1600" b="1" dirty="0">
                  <a:cs typeface="TH SarabunPSK" panose="020B0500040200020003" pitchFamily="34" charset="-34"/>
                </a:rPr>
                <a:t>• </a:t>
              </a:r>
              <a:r>
                <a:rPr lang="th-TH" sz="1600" b="1" dirty="0" smtClean="0">
                  <a:latin typeface="TH SarabunPSK" panose="020B0500040200020003" pitchFamily="34" charset="-34"/>
                  <a:cs typeface="TH SarabunPSK" panose="020B0500040200020003" pitchFamily="34" charset="-34"/>
                </a:rPr>
                <a:t>มีผลงานวิจัยระดับชาติ/นานาชาติ</a:t>
              </a:r>
            </a:p>
            <a:p>
              <a:r>
                <a:rPr lang="th-TH" sz="1600" b="1" dirty="0" smtClean="0">
                  <a:cs typeface="TH SarabunPSK" panose="020B0500040200020003" pitchFamily="34" charset="-34"/>
                </a:rPr>
                <a:t>• </a:t>
              </a:r>
              <a:r>
                <a:rPr lang="th-TH" sz="1600" b="1" dirty="0" smtClean="0">
                  <a:latin typeface="TH SarabunPSK" panose="020B0500040200020003" pitchFamily="34" charset="-34"/>
                  <a:cs typeface="TH SarabunPSK" panose="020B0500040200020003" pitchFamily="34" charset="-34"/>
                </a:rPr>
                <a:t>มีห้องพิเศษผู้ป่วยโรคหัวใจ</a:t>
              </a:r>
              <a:endParaRPr 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5574667" y="2241108"/>
            <a:ext cx="3220753" cy="92333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66000"/>
                  <a:satMod val="160000"/>
                </a:schemeClr>
              </a:gs>
              <a:gs pos="50000">
                <a:schemeClr val="accent3">
                  <a:tint val="44500"/>
                  <a:satMod val="160000"/>
                </a:schemeClr>
              </a:gs>
              <a:gs pos="100000">
                <a:schemeClr val="accent3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th-TH" altLang="th-TH" sz="1800" dirty="0" smtClean="0">
                <a:latin typeface="Tahoma" pitchFamily="34" charset="0"/>
                <a:cs typeface="Tahoma" pitchFamily="34" charset="0"/>
              </a:rPr>
              <a:t>รพ.อุดรธานี จากระดับ 1 เป็น 1+</a:t>
            </a:r>
          </a:p>
          <a:p>
            <a:pPr>
              <a:spcBef>
                <a:spcPct val="0"/>
              </a:spcBef>
            </a:pPr>
            <a:r>
              <a:rPr lang="th-TH" altLang="th-TH" sz="1800" dirty="0" smtClean="0">
                <a:latin typeface="Tahoma" pitchFamily="34" charset="0"/>
                <a:cs typeface="Tahoma" pitchFamily="34" charset="0"/>
              </a:rPr>
              <a:t>รพ. สกลนคร จากระดับ 2 เป็น 1</a:t>
            </a:r>
          </a:p>
          <a:p>
            <a:pPr>
              <a:spcBef>
                <a:spcPct val="0"/>
              </a:spcBef>
            </a:pPr>
            <a:r>
              <a:rPr lang="th-TH" altLang="th-TH" sz="1800" dirty="0" smtClean="0">
                <a:latin typeface="Tahoma" pitchFamily="34" charset="0"/>
                <a:cs typeface="Tahoma" pitchFamily="34" charset="0"/>
              </a:rPr>
              <a:t>ได้รับการรับรอง </a:t>
            </a:r>
            <a:r>
              <a:rPr lang="en-US" altLang="th-TH" sz="1800" dirty="0" smtClean="0">
                <a:latin typeface="Tahoma" pitchFamily="34" charset="0"/>
                <a:cs typeface="Tahoma" pitchFamily="34" charset="0"/>
              </a:rPr>
              <a:t>PNC </a:t>
            </a:r>
            <a:r>
              <a:rPr lang="th-TH" altLang="th-TH" sz="1800" dirty="0" smtClean="0">
                <a:latin typeface="Tahoma" pitchFamily="34" charset="0"/>
                <a:cs typeface="Tahoma" pitchFamily="34" charset="0"/>
              </a:rPr>
              <a:t>ทั้งเขต</a:t>
            </a:r>
            <a:endParaRPr lang="en-US" altLang="th-TH" sz="18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3683867" y="4740728"/>
            <a:ext cx="1890800" cy="1280987"/>
            <a:chOff x="3317340" y="4193345"/>
            <a:chExt cx="1890800" cy="1280987"/>
          </a:xfrm>
        </p:grpSpPr>
        <p:sp>
          <p:nvSpPr>
            <p:cNvPr id="28" name="Rounded Rectangular Callout 27"/>
            <p:cNvSpPr/>
            <p:nvPr/>
          </p:nvSpPr>
          <p:spPr>
            <a:xfrm>
              <a:off x="3317340" y="4193345"/>
              <a:ext cx="1890800" cy="1280987"/>
            </a:xfrm>
            <a:prstGeom prst="wedgeRoundRectCallout">
              <a:avLst>
                <a:gd name="adj1" fmla="val 2143"/>
                <a:gd name="adj2" fmla="val -138234"/>
                <a:gd name="adj3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175">
              <a:solidFill>
                <a:schemeClr val="bg1"/>
              </a:solidFill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371398" y="4271758"/>
              <a:ext cx="1707519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th-TH" sz="1600" b="1" dirty="0" smtClean="0">
                  <a:latin typeface="Calibri"/>
                  <a:cs typeface="TH SarabunPSK" panose="020B0500040200020003" pitchFamily="34" charset="-34"/>
                </a:rPr>
                <a:t>• </a:t>
              </a:r>
              <a:r>
                <a:rPr lang="th-TH" sz="1600" b="1" dirty="0" smtClean="0">
                  <a:latin typeface="TH SarabunPSK" panose="020B0500040200020003" pitchFamily="34" charset="-34"/>
                  <a:cs typeface="TH SarabunPSK" panose="020B0500040200020003" pitchFamily="34" charset="-34"/>
                </a:rPr>
                <a:t>ผ่าตัดหัวใจเด็ก</a:t>
              </a:r>
            </a:p>
            <a:p>
              <a:r>
                <a:rPr lang="th-TH" sz="1600" b="1" dirty="0" smtClean="0">
                  <a:cs typeface="TH SarabunPSK" panose="020B0500040200020003" pitchFamily="34" charset="-34"/>
                </a:rPr>
                <a:t>• </a:t>
              </a:r>
              <a:r>
                <a:rPr lang="th-TH" sz="1600" b="1" dirty="0" smtClean="0">
                  <a:latin typeface="TH SarabunPSK" panose="020B0500040200020003" pitchFamily="34" charset="-34"/>
                  <a:cs typeface="TH SarabunPSK" panose="020B0500040200020003" pitchFamily="34" charset="-34"/>
                </a:rPr>
                <a:t>เป็นสถาบันหลักฝึกอบรม</a:t>
              </a:r>
            </a:p>
            <a:p>
              <a:r>
                <a:rPr lang="th-TH" sz="1600" b="1" dirty="0">
                  <a:cs typeface="TH SarabunPSK" panose="020B0500040200020003" pitchFamily="34" charset="-34"/>
                </a:rPr>
                <a:t>• </a:t>
              </a:r>
              <a:r>
                <a:rPr lang="th-TH" sz="1600" b="1" dirty="0" smtClean="0">
                  <a:latin typeface="TH SarabunPSK" panose="020B0500040200020003" pitchFamily="34" charset="-34"/>
                  <a:cs typeface="TH SarabunPSK" panose="020B0500040200020003" pitchFamily="34" charset="-34"/>
                </a:rPr>
                <a:t>มีการจัดการสารสนเทศ</a:t>
              </a:r>
            </a:p>
            <a:p>
              <a:r>
                <a:rPr lang="th-TH" sz="1600" b="1" dirty="0" smtClean="0">
                  <a:cs typeface="TH SarabunPSK" panose="020B0500040200020003" pitchFamily="34" charset="-34"/>
                </a:rPr>
                <a:t>• </a:t>
              </a:r>
              <a:r>
                <a:rPr lang="th-TH" sz="1600" b="1" dirty="0" smtClean="0">
                  <a:latin typeface="TH SarabunPSK" panose="020B0500040200020003" pitchFamily="34" charset="-34"/>
                  <a:cs typeface="TH SarabunPSK" panose="020B0500040200020003" pitchFamily="34" charset="-34"/>
                </a:rPr>
                <a:t>มีผลงานวิจัย</a:t>
              </a:r>
              <a:endParaRPr 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endParaRPr>
            </a:p>
          </p:txBody>
        </p:sp>
      </p:grpSp>
      <p:sp>
        <p:nvSpPr>
          <p:cNvPr id="32" name="Rounded Rectangular Callout 31"/>
          <p:cNvSpPr/>
          <p:nvPr/>
        </p:nvSpPr>
        <p:spPr>
          <a:xfrm>
            <a:off x="7108723" y="4452797"/>
            <a:ext cx="1890800" cy="819677"/>
          </a:xfrm>
          <a:prstGeom prst="wedgeRoundRectCallout">
            <a:avLst>
              <a:gd name="adj1" fmla="val -34494"/>
              <a:gd name="adj2" fmla="val -209626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6" name="Rectangle 25"/>
          <p:cNvSpPr/>
          <p:nvPr/>
        </p:nvSpPr>
        <p:spPr>
          <a:xfrm>
            <a:off x="7108723" y="4403642"/>
            <a:ext cx="17700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1600" b="1" dirty="0" smtClean="0">
                <a:latin typeface="Calibri"/>
                <a:cs typeface="TH SarabunPSK" panose="020B0500040200020003" pitchFamily="34" charset="-34"/>
              </a:rPr>
              <a:t>• </a:t>
            </a:r>
            <a:r>
              <a:rPr lang="th-TH" sz="1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การสนับสนุนของผู้บริหาร</a:t>
            </a:r>
          </a:p>
          <a:p>
            <a:r>
              <a:rPr 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รวมถึงงบประมาณในการ</a:t>
            </a:r>
          </a:p>
          <a:p>
            <a:r>
              <a:rPr lang="th-TH" sz="1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เตรียมประเมิน </a:t>
            </a:r>
            <a:r>
              <a:rPr lang="en-US" sz="1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PNC</a:t>
            </a:r>
            <a:endParaRPr lang="th-TH" sz="1600" b="1" dirty="0" smtClean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5309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105</Words>
  <Application>Microsoft Office PowerPoint</Application>
  <PresentationFormat>นำเสนอทางหน้าจอ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</vt:i4>
      </vt:variant>
    </vt:vector>
  </HeadingPairs>
  <TitlesOfParts>
    <vt:vector size="2" baseType="lpstr">
      <vt:lpstr>Office Theme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</dc:creator>
  <cp:lastModifiedBy>asus pc</cp:lastModifiedBy>
  <cp:revision>12</cp:revision>
  <dcterms:created xsi:type="dcterms:W3CDTF">2018-11-01T04:44:14Z</dcterms:created>
  <dcterms:modified xsi:type="dcterms:W3CDTF">2018-11-05T06:24:38Z</dcterms:modified>
</cp:coreProperties>
</file>